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1"/>
  </p:notesMasterIdLst>
  <p:handoutMasterIdLst>
    <p:handoutMasterId r:id="rId12"/>
  </p:handoutMasterIdLst>
  <p:sldIdLst>
    <p:sldId id="287" r:id="rId2"/>
    <p:sldId id="259" r:id="rId3"/>
    <p:sldId id="260" r:id="rId4"/>
    <p:sldId id="288" r:id="rId5"/>
    <p:sldId id="291" r:id="rId6"/>
    <p:sldId id="289" r:id="rId7"/>
    <p:sldId id="292" r:id="rId8"/>
    <p:sldId id="273" r:id="rId9"/>
    <p:sldId id="278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EB02A0A9-137C-48E5-949A-47A4A77D4EB0}" type="datetimeFigureOut">
              <a:rPr lang="ru-RU"/>
              <a:pPr/>
              <a:t>22.06.2015</a:t>
            </a:fld>
            <a:endParaRPr lang="ru-RU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9649CF06-D7B2-416E-A73C-12BFA0FE3D4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C97BD9-D159-44C3-8B19-CC1754DD782B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B22565-DB2D-4121-AD71-668172E3B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1 Добрый день </a:t>
            </a:r>
          </a:p>
          <a:p>
            <a:r>
              <a:rPr lang="ru-RU" smtClean="0"/>
              <a:t>уважаемые участники конференции!</a:t>
            </a:r>
          </a:p>
          <a:p>
            <a:r>
              <a:rPr lang="ru-RU" smtClean="0"/>
              <a:t>Со слов Эриха  Фромма позвольте представить модель «Школа успешных учеников- школа правильно организованного взросления.»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/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4CC3-CED0-4CE2-9DAD-49D5F0275D3B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D308E-8CEC-4F2E-8E84-3B24A917A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17AE-61FB-4098-AC94-9F10F993F014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9F867-37CC-4B18-94D0-17DD42242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C25B-4708-4539-9405-700B69BBBE87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A4BD4-F07C-436A-BC09-665F67D1A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0DAF-6F71-4CE0-932C-2209BADD5ADD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94107-5C33-461B-80BA-8C361BCA6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9ECA-E69B-418C-A81B-38983C7EE166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214E-6070-42A1-AB4D-B7B362537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1C4C-3C3A-4368-A78A-63974E3850F2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665D-204D-40B3-BDD5-EFB04525E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59DC-7F8D-4899-BAC9-01F64E0ADE4A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57E8-000B-4623-9A09-F631C71E8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6E37-2CBF-4EFB-8A44-EDAD7B79343B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F313-3AD6-4CE0-B382-36595F527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CFC4-2A7B-495C-87CB-501831F16813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9687-86AB-435F-BA47-E231C6E3E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3C7A-9385-481C-ABAB-564F503EDEF0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8C2C-9757-423C-A276-4C647C084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FB79D-7330-428D-A127-86818EE8865B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E4DB-B518-4AFF-9832-7F18E8032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7C40C-A6B7-436C-8F34-B0BAD2417EDA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2751-6B30-43D2-A4A4-83B1D1D32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BA84-3D07-4FAC-853F-18F5263B52AD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697F-311E-431B-A209-6F3B0F548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297B-304F-4FB5-A68F-FCBBA5D38F54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D948-76E8-4BE8-BDE8-CA9630F81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7941-7407-4053-974F-F76D27A4F6C3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AC1C-13F9-48DD-AD3B-6174AA1A1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2AA5-F782-46D4-8859-90899F1927A7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5FB6-661F-4A7D-A9AB-D30A352DC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 noChangeArrowheads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 noChangeArrowheads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 noChangeArrowheads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 noChangeArrowheads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 noChangeArrowheads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 noChangeArrowheads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 noChangeArrowheads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 noChangeArrowheads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 noChangeArrowheads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 noChangeArrowheads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 noChangeArrowheads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 noChangeArrowheads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454"/>
            <a:chExt cx="1952625" cy="5678297"/>
          </a:xfrm>
        </p:grpSpPr>
        <p:sp>
          <p:nvSpPr>
            <p:cNvPr id="1034" name="Freeform 27"/>
            <p:cNvSpPr>
              <a:spLocks noChangeArrowheads="1"/>
            </p:cNvSpPr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 noChangeArrowheads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 noChangeArrowheads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 noChangeArrowheads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 noChangeArrowheads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 noChangeArrowheads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 noChangeArrowheads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 noChangeArrowheads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 noChangeArrowheads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 noChangeArrowheads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 noChangeArrowheads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 noChangeArrowheads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9B47F4-0386-4A71-9F14-71E6FA63EA35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443A8-4939-4039-BCA6-F4E1A787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4"/>
          <p:cNvSpPr txBox="1">
            <a:spLocks noChangeArrowheads="1"/>
          </p:cNvSpPr>
          <p:nvPr/>
        </p:nvSpPr>
        <p:spPr bwMode="auto">
          <a:xfrm>
            <a:off x="1582738" y="1052513"/>
            <a:ext cx="921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ru-RU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98307" name="WordArt 3"/>
          <p:cNvSpPr>
            <a:spLocks noChangeArrowheads="1" noChangeShapeType="1" noTextEdit="1"/>
          </p:cNvSpPr>
          <p:nvPr/>
        </p:nvSpPr>
        <p:spPr bwMode="auto">
          <a:xfrm>
            <a:off x="935115" y="2096424"/>
            <a:ext cx="10752137" cy="29285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9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</a:p>
          <a:p>
            <a:pPr algn="ctr" eaLnBrk="0" hangingPunct="0"/>
            <a:r>
              <a:rPr lang="ru-RU" b="1" dirty="0" smtClean="0">
                <a:solidFill>
                  <a:srgbClr val="660033"/>
                </a:solidFill>
              </a:rPr>
              <a:t>Создание модели профильной школы</a:t>
            </a:r>
          </a:p>
          <a:p>
            <a:pPr algn="ctr" eaLnBrk="0" hangingPunct="0"/>
            <a:r>
              <a:rPr lang="ru-RU" b="1" dirty="0" smtClean="0">
                <a:solidFill>
                  <a:srgbClr val="660033"/>
                </a:solidFill>
              </a:rPr>
              <a:t> в условиях введения федерального </a:t>
            </a:r>
          </a:p>
          <a:p>
            <a:pPr algn="ctr" eaLnBrk="0" hangingPunct="0"/>
            <a:r>
              <a:rPr lang="ru-RU" b="1" dirty="0" smtClean="0">
                <a:solidFill>
                  <a:srgbClr val="660033"/>
                </a:solidFill>
              </a:rPr>
              <a:t>государственного образовательного стандарта  </a:t>
            </a:r>
          </a:p>
          <a:p>
            <a:pPr algn="ctr" eaLnBrk="0" hangingPunct="0"/>
            <a:r>
              <a:rPr lang="ru-RU" b="1" dirty="0" smtClean="0">
                <a:solidFill>
                  <a:srgbClr val="660033"/>
                </a:solidFill>
              </a:rPr>
              <a:t>среднего общего образования</a:t>
            </a:r>
          </a:p>
          <a:p>
            <a:pPr algn="ctr"/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0033"/>
              </a:solidFill>
              <a:latin typeface="Times New Roman"/>
              <a:cs typeface="Times New Roman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769100" y="5157788"/>
            <a:ext cx="47990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660033"/>
                </a:solidFill>
              </a:rPr>
              <a:t>Л.А. Паздникова,</a:t>
            </a:r>
          </a:p>
          <a:p>
            <a:pPr algn="ctr" eaLnBrk="0" hangingPunct="0"/>
            <a:r>
              <a:rPr lang="ru-RU" b="1" dirty="0">
                <a:solidFill>
                  <a:srgbClr val="660033"/>
                </a:solidFill>
              </a:rPr>
              <a:t>директор МОУ СОШ №23 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г. Комсомольска-на-Амуре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7440613" y="6092825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</a:rPr>
              <a:t>www.school</a:t>
            </a:r>
            <a:r>
              <a:rPr lang="ru-RU" b="1">
                <a:solidFill>
                  <a:srgbClr val="0033CC"/>
                </a:solidFill>
              </a:rPr>
              <a:t>23</a:t>
            </a:r>
            <a:r>
              <a:rPr lang="en-US" b="1">
                <a:solidFill>
                  <a:srgbClr val="0033CC"/>
                </a:solidFill>
              </a:rPr>
              <a:t>kms</a:t>
            </a:r>
            <a:r>
              <a:rPr lang="ru-RU" b="1">
                <a:solidFill>
                  <a:srgbClr val="0033CC"/>
                </a:solidFill>
              </a:rPr>
              <a:t>.</a:t>
            </a:r>
            <a:r>
              <a:rPr lang="en-US" b="1">
                <a:solidFill>
                  <a:srgbClr val="0033CC"/>
                </a:solidFill>
              </a:rPr>
              <a:t>ru</a:t>
            </a:r>
            <a:endParaRPr lang="ru-RU" b="1">
              <a:solidFill>
                <a:srgbClr val="0033CC"/>
              </a:solidFill>
            </a:endParaRPr>
          </a:p>
        </p:txBody>
      </p:sp>
      <p:pic>
        <p:nvPicPr>
          <p:cNvPr id="98310" name="Picture 6" descr="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1961" y="325361"/>
            <a:ext cx="2263697" cy="16977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96068" y="691375"/>
            <a:ext cx="897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660033"/>
                </a:solidFill>
              </a:rPr>
              <a:t>Краевая инновационная площадка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7599" y="1908450"/>
            <a:ext cx="956063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Основные концептуальные идеи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модели образовательной системы 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290763" y="3992325"/>
            <a:ext cx="830421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Century Gothic" pitchFamily="34" charset="0"/>
              </a:rPr>
              <a:t>Идеи центра комплексного развития человека РАО </a:t>
            </a:r>
            <a:endParaRPr lang="ru-RU" sz="3200" dirty="0" smtClean="0">
              <a:latin typeface="Century Gothic" pitchFamily="34" charset="0"/>
            </a:endParaRPr>
          </a:p>
          <a:p>
            <a:pPr algn="ctr"/>
            <a:r>
              <a:rPr lang="ru-RU" sz="3200" dirty="0" smtClean="0">
                <a:latin typeface="Century Gothic" pitchFamily="34" charset="0"/>
              </a:rPr>
              <a:t>(</a:t>
            </a:r>
            <a:r>
              <a:rPr lang="ru-RU" sz="3200" dirty="0">
                <a:latin typeface="Century Gothic" pitchFamily="34" charset="0"/>
              </a:rPr>
              <a:t>генеральный директор В.П. Лебедева)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6068" y="691375"/>
            <a:ext cx="897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660033"/>
                </a:solidFill>
              </a:rPr>
              <a:t>Краевая инновационная площадка</a:t>
            </a:r>
          </a:p>
        </p:txBody>
      </p:sp>
      <p:pic>
        <p:nvPicPr>
          <p:cNvPr id="7" name="Picture 6" descr="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8868" y="344874"/>
            <a:ext cx="1918011" cy="1438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726" y="1868455"/>
            <a:ext cx="793037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Целевое назначение модели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образовательной системы 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938213" y="3390373"/>
            <a:ext cx="1036478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dirty="0">
                <a:latin typeface="Century Gothic" pitchFamily="34" charset="0"/>
              </a:rPr>
              <a:t>Создание «проектной школы», моделирующей «сообщество </a:t>
            </a:r>
            <a:r>
              <a:rPr lang="ru-RU" sz="3200" dirty="0" err="1">
                <a:latin typeface="Century Gothic" pitchFamily="34" charset="0"/>
              </a:rPr>
              <a:t>разнопрофильных</a:t>
            </a:r>
            <a:r>
              <a:rPr lang="ru-RU" sz="3200" dirty="0">
                <a:latin typeface="Century Gothic" pitchFamily="34" charset="0"/>
              </a:rPr>
              <a:t> специалистов», на основе актуализации «проектной деятельности» ребенка развивающей его творческое продуктивное сознание.</a:t>
            </a:r>
          </a:p>
        </p:txBody>
      </p:sp>
      <p:pic>
        <p:nvPicPr>
          <p:cNvPr id="4" name="Picture 6" descr="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8868" y="344874"/>
            <a:ext cx="1918011" cy="14385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6068" y="691375"/>
            <a:ext cx="897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660033"/>
                </a:solidFill>
              </a:rPr>
              <a:t>Краевая инновационная площадка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4025" y="1025930"/>
            <a:ext cx="9097362" cy="1329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Школьная стратегия действий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в интересах детей на 2015-2020 г.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Picture 6" descr="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190" y="244513"/>
            <a:ext cx="1918011" cy="14385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6068" y="691375"/>
            <a:ext cx="897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660033"/>
                </a:solidFill>
              </a:rPr>
              <a:t>Краевая инновационная площадка</a:t>
            </a:r>
          </a:p>
        </p:txBody>
      </p:sp>
      <p:pic>
        <p:nvPicPr>
          <p:cNvPr id="7" name="Рисунок 6" descr="http://www.school23kms.ru/images2/2610.jpg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4409" y="2524705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school23kms.ru/images2/2608.jpg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29121" y="2524705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school23kms.ru/images2/2606.jpg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83834" y="2524705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school23kms.ru/images2/2604.jpg"/>
          <p:cNvPicPr/>
          <p:nvPr/>
        </p:nvPicPr>
        <p:blipFill>
          <a:blip r:embed="rId7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033423" y="2524706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school23kms.ru/images2/2600.jpg"/>
          <p:cNvPicPr/>
          <p:nvPr/>
        </p:nvPicPr>
        <p:blipFill>
          <a:blip r:embed="rId8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4392" y="4520774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school23kms.ru/images2/2601.jpg"/>
          <p:cNvPicPr/>
          <p:nvPr/>
        </p:nvPicPr>
        <p:blipFill>
          <a:blip r:embed="rId9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17952" y="4531924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school23kms.ru/images2/2605.jpg"/>
          <p:cNvPicPr/>
          <p:nvPr/>
        </p:nvPicPr>
        <p:blipFill>
          <a:blip r:embed="rId10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72664" y="4531924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school23kms.ru/images2/2607.jpg"/>
          <p:cNvPicPr/>
          <p:nvPr/>
        </p:nvPicPr>
        <p:blipFill>
          <a:blip r:embed="rId11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027377" y="4531923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/>
          <p:cNvPicPr>
            <a:picLocks noChangeAspect="1"/>
          </p:cNvPicPr>
          <p:nvPr/>
        </p:nvPicPr>
        <p:blipFill>
          <a:blip r:embed="rId3"/>
          <a:srcRect l="32950" t="43575" r="19887" b="13783"/>
          <a:stretch>
            <a:fillRect/>
          </a:stretch>
        </p:blipFill>
        <p:spPr bwMode="auto">
          <a:xfrm>
            <a:off x="2051818" y="1756115"/>
            <a:ext cx="9465914" cy="48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2977376" y="1012888"/>
            <a:ext cx="804003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Педагогическое</a:t>
            </a:r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образование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5209" y="289931"/>
            <a:ext cx="897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660033"/>
                </a:solidFill>
              </a:rPr>
              <a:t>Краевая инновационная площадка</a:t>
            </a:r>
          </a:p>
        </p:txBody>
      </p:sp>
      <p:pic>
        <p:nvPicPr>
          <p:cNvPr id="5" name="Picture 6" descr="эМБЛЕМ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3971" y="155303"/>
            <a:ext cx="1918011" cy="1438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927058" y="1617337"/>
            <a:ext cx="10364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Century Gothic" pitchFamily="34" charset="0"/>
              </a:rPr>
              <a:t>Карта самоанализа рабочей программы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4" name="Picture 6" descr="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8868" y="344874"/>
            <a:ext cx="1918011" cy="14385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6068" y="691375"/>
            <a:ext cx="897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660033"/>
                </a:solidFill>
              </a:rPr>
              <a:t>Краевая инновационная площадка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46004" y="2215790"/>
            <a:ext cx="10364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Century Gothic" pitchFamily="34" charset="0"/>
              </a:rPr>
              <a:t>Карта внеурочной деятельности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67988" y="2806808"/>
            <a:ext cx="11574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entury Gothic" pitchFamily="34" charset="0"/>
              </a:rPr>
              <a:t>Методический конструктор внеурочной деятельности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034853" y="3988841"/>
            <a:ext cx="10364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err="1" smtClean="0">
                <a:latin typeface="Century Gothic" pitchFamily="34" charset="0"/>
              </a:rPr>
              <a:t>Блогосфера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934492" y="4591011"/>
            <a:ext cx="10364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Century Gothic" pitchFamily="34" charset="0"/>
              </a:rPr>
              <a:t>Образовательный десант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967946" y="3431273"/>
            <a:ext cx="10364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Century Gothic" pitchFamily="34" charset="0"/>
              </a:rPr>
              <a:t>Компания-ментор, социальная практика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6410" y="5286790"/>
            <a:ext cx="114634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Сборник «Системно- </a:t>
            </a:r>
            <a:r>
              <a:rPr lang="ru-RU" sz="3200" dirty="0" err="1" smtClean="0">
                <a:latin typeface="+mj-lt"/>
              </a:rPr>
              <a:t>деятельностный</a:t>
            </a:r>
            <a:r>
              <a:rPr lang="ru-RU" sz="3200" dirty="0" smtClean="0">
                <a:latin typeface="+mj-lt"/>
              </a:rPr>
              <a:t> подход как механизм реализации ФГОС в профильной школе»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3" t="7570" r="588" b="7640"/>
          <a:stretch/>
        </p:blipFill>
        <p:spPr bwMode="auto">
          <a:xfrm>
            <a:off x="2061604" y="2032334"/>
            <a:ext cx="8871680" cy="4265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1395" y="680224"/>
            <a:ext cx="897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660033"/>
                </a:solidFill>
              </a:rPr>
              <a:t>Краевая инновационная площадка</a:t>
            </a:r>
          </a:p>
        </p:txBody>
      </p:sp>
      <p:pic>
        <p:nvPicPr>
          <p:cNvPr id="4" name="Picture 6" descr="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1171" y="378328"/>
            <a:ext cx="1918011" cy="1438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1676400" y="1095375"/>
            <a:ext cx="100536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entury Gothic" pitchFamily="34" charset="0"/>
              </a:rPr>
              <a:t>Система управления образовательным процессом – создание взаимоответственных связей:  </a:t>
            </a:r>
          </a:p>
          <a:p>
            <a:r>
              <a:rPr lang="ru-RU" sz="2800">
                <a:latin typeface="Century Gothic" pitchFamily="34" charset="0"/>
              </a:rPr>
              <a:t>Комиссия по поддержке педагогических инициатив при УС, Творческая лаборатория педагогов, Педагогические мастерские, экспертные площадки учащихся (10-11 кл.), родителей, педагогов, руководители малых школ;</a:t>
            </a:r>
          </a:p>
          <a:p>
            <a:r>
              <a:rPr lang="ru-RU" sz="2800">
                <a:latin typeface="Century Gothic" pitchFamily="34" charset="0"/>
              </a:rPr>
              <a:t> -    заместитель директора по учебно-воспитательной работе;</a:t>
            </a:r>
          </a:p>
          <a:p>
            <a:r>
              <a:rPr lang="ru-RU" sz="2800">
                <a:latin typeface="Century Gothic" pitchFamily="34" charset="0"/>
              </a:rPr>
              <a:t> -    куратор параллели;</a:t>
            </a:r>
          </a:p>
          <a:p>
            <a:r>
              <a:rPr lang="ru-RU" sz="2800">
                <a:latin typeface="Century Gothic" pitchFamily="34" charset="0"/>
              </a:rPr>
              <a:t> -    руководитель учебной группы.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1573213" y="2254212"/>
            <a:ext cx="9586912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Спасибо за внимание</a:t>
            </a:r>
            <a:r>
              <a:rPr lang="ru-RU" sz="3600" i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</TotalTime>
  <Words>228</Words>
  <Application>Microsoft Office PowerPoint</Application>
  <PresentationFormat>Произвольный</PresentationFormat>
  <Paragraphs>41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Директор</cp:lastModifiedBy>
  <cp:revision>42</cp:revision>
  <dcterms:created xsi:type="dcterms:W3CDTF">2014-05-06T02:36:36Z</dcterms:created>
  <dcterms:modified xsi:type="dcterms:W3CDTF">2015-06-22T04:50:01Z</dcterms:modified>
</cp:coreProperties>
</file>